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6" r:id="rId3"/>
    <p:sldId id="326" r:id="rId4"/>
    <p:sldId id="327" r:id="rId5"/>
    <p:sldId id="325" r:id="rId6"/>
    <p:sldId id="274" r:id="rId7"/>
    <p:sldId id="328" r:id="rId8"/>
    <p:sldId id="305" r:id="rId9"/>
    <p:sldId id="306" r:id="rId10"/>
    <p:sldId id="307" r:id="rId11"/>
    <p:sldId id="308" r:id="rId12"/>
    <p:sldId id="309" r:id="rId13"/>
    <p:sldId id="322" r:id="rId14"/>
    <p:sldId id="310" r:id="rId15"/>
    <p:sldId id="311" r:id="rId16"/>
    <p:sldId id="324" r:id="rId17"/>
    <p:sldId id="321" r:id="rId18"/>
    <p:sldId id="313" r:id="rId19"/>
    <p:sldId id="319" r:id="rId20"/>
    <p:sldId id="314" r:id="rId21"/>
    <p:sldId id="315" r:id="rId22"/>
    <p:sldId id="316" r:id="rId23"/>
    <p:sldId id="317" r:id="rId24"/>
    <p:sldId id="329" r:id="rId25"/>
    <p:sldId id="320" r:id="rId26"/>
    <p:sldId id="330" r:id="rId27"/>
    <p:sldId id="297" r:id="rId28"/>
    <p:sldId id="32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19" autoAdjust="0"/>
    <p:restoredTop sz="94660"/>
  </p:normalViewPr>
  <p:slideViewPr>
    <p:cSldViewPr snapToGrid="0">
      <p:cViewPr varScale="1">
        <p:scale>
          <a:sx n="34" d="100"/>
          <a:sy n="34" d="100"/>
        </p:scale>
        <p:origin x="78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09.12.2019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rowdsourcing" TargetMode="External"/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3" y="272415"/>
            <a:ext cx="433270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320040"/>
            <a:ext cx="721617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1003"/>
            <a:ext cx="7057792" cy="47063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5" r="238" b="4047"/>
          <a:stretch/>
        </p:blipFill>
        <p:spPr>
          <a:xfrm>
            <a:off x="1485374" y="1063"/>
            <a:ext cx="9221251" cy="6355287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A7AAC-64D1-422C-9623-78F22B47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User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04929D-06AD-4342-98CA-B80646E1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9" y="1316350"/>
            <a:ext cx="7558221" cy="50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5C417B40-01AB-4F89-AC63-9B65ACF9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40" b="11866"/>
          <a:stretch/>
        </p:blipFill>
        <p:spPr>
          <a:xfrm>
            <a:off x="805690" y="0"/>
            <a:ext cx="10580620" cy="6356350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5D4C-5088-4369-8398-858B6006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Geschichteter Kategorienplot 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D935D-F22D-48D9-8CC3-2751C9C5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Lat. Inschriftenfunde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Häufen sich romanische Basistypen in der Nähe von Zentren lat. Inschriftenfunde?</a:t>
            </a:r>
          </a:p>
          <a:p>
            <a:r>
              <a:rPr lang="de-DE" dirty="0" err="1"/>
              <a:t>Basistyp</a:t>
            </a:r>
            <a:r>
              <a:rPr lang="de-DE" dirty="0"/>
              <a:t>: gemeinsame lexikalische Wurzel aller Belege, die auch zu mehreren Sprachfamilien gehören können</a:t>
            </a:r>
          </a:p>
          <a:p>
            <a:r>
              <a:rPr lang="de-DE" dirty="0"/>
              <a:t>Romanische Basistypen: Lateinisch und Vorrömisch</a:t>
            </a:r>
          </a:p>
          <a:p>
            <a:r>
              <a:rPr lang="de-DE" dirty="0"/>
              <a:t>Betrachtungsebenen:</a:t>
            </a:r>
          </a:p>
          <a:p>
            <a:pPr marL="0" indent="0">
              <a:buNone/>
            </a:pPr>
            <a:r>
              <a:rPr lang="de-DE" dirty="0"/>
              <a:t> 	- Belege aus der romanischen Sprachfamilie</a:t>
            </a:r>
          </a:p>
          <a:p>
            <a:pPr marL="0" indent="0">
              <a:buNone/>
            </a:pPr>
            <a:r>
              <a:rPr lang="de-DE" dirty="0"/>
              <a:t>	- Belege aus der germanischen Sprachfamilie</a:t>
            </a:r>
          </a:p>
          <a:p>
            <a:pPr marL="0" indent="0">
              <a:buNone/>
            </a:pPr>
            <a:r>
              <a:rPr lang="de-DE" dirty="0"/>
              <a:t>	- Belege aus der slavischen Sprachfamilie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r>
              <a:rPr lang="de-DE" dirty="0">
                <a:solidFill>
                  <a:srgbClr val="FF0000"/>
                </a:solidFill>
              </a:rPr>
              <a:t>Unterschiedliche Belege im Alpenraum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Schlussbemerkung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0A21-CC8B-4513-A47B-A8BE65E7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8166F-34DF-4750-A636-0E49D5AE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358D-2907-4B5F-B754-50B6224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949AEE7-D454-4D7F-9F3D-2A69EE4A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7" cy="6356350"/>
          </a:xfrm>
        </p:spPr>
      </p:pic>
    </p:spTree>
    <p:extLst>
      <p:ext uri="{BB962C8B-B14F-4D97-AF65-F5344CB8AC3E}">
        <p14:creationId xmlns:p14="http://schemas.microsoft.com/office/powerpoint/2010/main" val="185548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64E7A-61DB-42B5-BB93-298EC185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885DDC-F94D-4667-A435-0037F2C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FEFD8-F035-4F1F-9062-FDA635C0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CAA1E4A-A9CF-402B-86C8-EA50AABDF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6016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06A41-896E-4853-B176-12AF8C6E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24F5-C4B2-4DB4-A6F5-86ECA377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3E4-C7F7-4D38-B253-B0A73F8D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9D48E47-6037-41B8-81D0-B75C84C1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1638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A307A-21C5-412F-ACE9-0C285539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001A5-1ACE-462C-9DB0-0BB9F6DE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2282-C55F-4573-AA30-3A1F0D7D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079D132-6215-4E72-B5B4-8E9E2564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322731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de-DE" dirty="0"/>
              <a:t>- Häufung lateinischer Inschriften in der Umgebung von 	Ortschaften, die auf der Tabula </a:t>
            </a:r>
            <a:r>
              <a:rPr lang="de-DE" dirty="0" err="1"/>
              <a:t>Peutingeriana</a:t>
            </a:r>
            <a:r>
              <a:rPr lang="de-DE" dirty="0"/>
              <a:t>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364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https://www.verba-alpina.gwi.uni-muenchen.de/?page_id=162&amp;db=191</a:t>
            </a:r>
            <a:endParaRPr lang="de-DE" sz="2000" dirty="0"/>
          </a:p>
          <a:p>
            <a:r>
              <a:rPr lang="de-DE" dirty="0"/>
              <a:t> Wikipedia</a:t>
            </a:r>
            <a:b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https://de.wikipedia.org/wiki/Crowdsourcing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ggplot2</a:t>
            </a:r>
          </a:p>
          <a:p>
            <a:r>
              <a:rPr lang="en-US" dirty="0" err="1"/>
              <a:t>ggmap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ineq</a:t>
            </a:r>
            <a:endParaRPr lang="en-US" dirty="0"/>
          </a:p>
          <a:p>
            <a:r>
              <a:rPr lang="en-US" dirty="0" err="1"/>
              <a:t>mapview</a:t>
            </a:r>
            <a:endParaRPr lang="en-US" dirty="0"/>
          </a:p>
          <a:p>
            <a:r>
              <a:rPr lang="en-US" dirty="0"/>
              <a:t>Raster</a:t>
            </a:r>
          </a:p>
          <a:p>
            <a:r>
              <a:rPr lang="en-US" dirty="0"/>
              <a:t>sf</a:t>
            </a:r>
          </a:p>
          <a:p>
            <a:r>
              <a:rPr lang="en-US" dirty="0" err="1"/>
              <a:t>stringr</a:t>
            </a:r>
            <a:endParaRPr lang="en-US" dirty="0"/>
          </a:p>
          <a:p>
            <a:r>
              <a:rPr lang="en-US" dirty="0"/>
              <a:t>reshape2</a:t>
            </a:r>
          </a:p>
          <a:p>
            <a:r>
              <a:rPr lang="en-US" dirty="0" err="1"/>
              <a:t>rgeos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195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C9851-4BCB-43F4-92C2-66B44EA8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A7280-CBFF-4B5F-9620-15804894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Top 4 – 10 Aktionen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4B173-C07E-41A8-9578-03C0790A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1254B-D2C9-448B-BEE6-5C634DAC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2C5A8-3C1F-462F-9532-714AB12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18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6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D4274-5B33-4559-BADB-599334A9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Sprachgebiete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B0BA1382-8DC3-40B4-8878-996871EC9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8" y="1857859"/>
            <a:ext cx="7894660" cy="444074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3DCBB-0912-4A34-8A39-D3431A00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BCF66-E113-4491-B671-B6593C7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8E7926-9F24-4795-A41A-36D77CD4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7CAB6D-A0E5-4796-8E61-4E4839FE7892}"/>
              </a:ext>
            </a:extLst>
          </p:cNvPr>
          <p:cNvSpPr txBox="1"/>
          <p:nvPr/>
        </p:nvSpPr>
        <p:spPr>
          <a:xfrm>
            <a:off x="8951508" y="1857859"/>
            <a:ext cx="29622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Sprachgebiete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        Romanisch</a:t>
            </a:r>
          </a:p>
          <a:p>
            <a:r>
              <a:rPr lang="de-DE" dirty="0"/>
              <a:t>        Germanisch</a:t>
            </a:r>
          </a:p>
          <a:p>
            <a:r>
              <a:rPr lang="de-DE" dirty="0"/>
              <a:t>        Slavisch</a:t>
            </a:r>
          </a:p>
          <a:p>
            <a:r>
              <a:rPr lang="de-DE" dirty="0"/>
              <a:t>        romanisch-germanisch</a:t>
            </a:r>
          </a:p>
          <a:p>
            <a:r>
              <a:rPr lang="de-DE" dirty="0"/>
              <a:t>        romanisch-slavisch</a:t>
            </a:r>
          </a:p>
          <a:p>
            <a:r>
              <a:rPr lang="de-DE" dirty="0"/>
              <a:t>        germanisch-slavisch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EBEA2E-C1F6-4F8D-B95E-A3CF94D5F070}"/>
              </a:ext>
            </a:extLst>
          </p:cNvPr>
          <p:cNvSpPr/>
          <p:nvPr/>
        </p:nvSpPr>
        <p:spPr>
          <a:xfrm>
            <a:off x="9187928" y="2510659"/>
            <a:ext cx="161925" cy="164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2121D1-F353-4D0E-A023-08112FD3EA70}"/>
              </a:ext>
            </a:extLst>
          </p:cNvPr>
          <p:cNvSpPr/>
          <p:nvPr/>
        </p:nvSpPr>
        <p:spPr>
          <a:xfrm>
            <a:off x="9187928" y="2784935"/>
            <a:ext cx="161925" cy="164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039A15-77F2-4C34-B729-5D849F172C3D}"/>
              </a:ext>
            </a:extLst>
          </p:cNvPr>
          <p:cNvSpPr/>
          <p:nvPr/>
        </p:nvSpPr>
        <p:spPr>
          <a:xfrm>
            <a:off x="9187928" y="3062789"/>
            <a:ext cx="161925" cy="1645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0C829A-496F-49D1-B29E-DDBF41255B3F}"/>
              </a:ext>
            </a:extLst>
          </p:cNvPr>
          <p:cNvSpPr/>
          <p:nvPr/>
        </p:nvSpPr>
        <p:spPr>
          <a:xfrm>
            <a:off x="9187928" y="3332462"/>
            <a:ext cx="161925" cy="164554"/>
          </a:xfrm>
          <a:prstGeom prst="rect">
            <a:avLst/>
          </a:prstGeom>
          <a:solidFill>
            <a:srgbClr val="F20E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7D2046-E41E-4DE0-AC12-9E140234F45D}"/>
              </a:ext>
            </a:extLst>
          </p:cNvPr>
          <p:cNvSpPr/>
          <p:nvPr/>
        </p:nvSpPr>
        <p:spPr>
          <a:xfrm>
            <a:off x="9187928" y="3611999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F14A0D-1D96-4DD5-8C79-DEAE9B6E793B}"/>
              </a:ext>
            </a:extLst>
          </p:cNvPr>
          <p:cNvSpPr/>
          <p:nvPr/>
        </p:nvSpPr>
        <p:spPr>
          <a:xfrm>
            <a:off x="9187928" y="3891536"/>
            <a:ext cx="161925" cy="164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00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Ziel des Projekts: </a:t>
            </a:r>
          </a:p>
          <a:p>
            <a:pPr lvl="0"/>
            <a:r>
              <a:rPr lang="de-DE" dirty="0"/>
              <a:t>Vielzahl von Dialekten zusammentragen und öffentlich zugänglich zu machen</a:t>
            </a:r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90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Crowdsourcing: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</a:t>
            </a:r>
            <a:r>
              <a:rPr lang="de-DE" b="1" dirty="0">
                <a:solidFill>
                  <a:srgbClr val="FF0000"/>
                </a:solidFill>
              </a:rPr>
              <a:t>Teilprojekt</a:t>
            </a:r>
            <a:r>
              <a:rPr lang="de-DE" b="1" dirty="0"/>
              <a:t>: 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402711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Office PowerPoint</Application>
  <PresentationFormat>Breitbild</PresentationFormat>
  <Paragraphs>189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Das Sprach- und Dialektspektrum im Alpenraum</vt:lpstr>
      <vt:lpstr>Gliederung</vt:lpstr>
      <vt:lpstr>Einführung – Projektbeschreibung</vt:lpstr>
      <vt:lpstr>Sprachgebiete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</vt:lpstr>
      <vt:lpstr>Top-2-Aktion</vt:lpstr>
      <vt:lpstr>Top-3-Aktion</vt:lpstr>
      <vt:lpstr>PowerPoint-Präsentation</vt:lpstr>
      <vt:lpstr>Power User</vt:lpstr>
      <vt:lpstr>PowerPoint-Präsentation</vt:lpstr>
      <vt:lpstr>Geschichteter Kategorienplot ?</vt:lpstr>
      <vt:lpstr>Fazit (TP 1)</vt:lpstr>
      <vt:lpstr>Lat. Inschriftenfunde </vt:lpstr>
      <vt:lpstr>PowerPoint-Präsentation</vt:lpstr>
      <vt:lpstr>PowerPoint-Präsentation</vt:lpstr>
      <vt:lpstr>PowerPoint-Präsentation</vt:lpstr>
      <vt:lpstr>PowerPoint-Präsentation</vt:lpstr>
      <vt:lpstr>Tabula</vt:lpstr>
      <vt:lpstr>Fazit (TP 2)</vt:lpstr>
      <vt:lpstr>Quellen/Packages</vt:lpstr>
      <vt:lpstr>Schlussbemerkung</vt:lpstr>
      <vt:lpstr>Anhang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Lena Zelinka</cp:lastModifiedBy>
  <cp:revision>43</cp:revision>
  <dcterms:created xsi:type="dcterms:W3CDTF">2019-12-07T13:57:59Z</dcterms:created>
  <dcterms:modified xsi:type="dcterms:W3CDTF">2019-12-09T07:32:18Z</dcterms:modified>
</cp:coreProperties>
</file>